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19"/>
  </p:notesMasterIdLst>
  <p:sldIdLst>
    <p:sldId id="315" r:id="rId3"/>
    <p:sldId id="257" r:id="rId4"/>
    <p:sldId id="258" r:id="rId5"/>
    <p:sldId id="259" r:id="rId6"/>
    <p:sldId id="260" r:id="rId7"/>
    <p:sldId id="261" r:id="rId8"/>
    <p:sldId id="262" r:id="rId9"/>
    <p:sldId id="333" r:id="rId10"/>
    <p:sldId id="334" r:id="rId11"/>
    <p:sldId id="336" r:id="rId12"/>
    <p:sldId id="282" r:id="rId13"/>
    <p:sldId id="269" r:id="rId14"/>
    <p:sldId id="271" r:id="rId15"/>
    <p:sldId id="332" r:id="rId16"/>
    <p:sldId id="266" r:id="rId17"/>
    <p:sldId id="267" r:id="rId18"/>
  </p:sldIdLst>
  <p:sldSz cx="9144000" cy="6858000" type="screen4x3"/>
  <p:notesSz cx="7010400" cy="9296400"/>
  <p:embeddedFontLst>
    <p:embeddedFont>
      <p:font typeface="Arial Narrow" panose="020B0606020202030204" pitchFamily="3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Helvetica Neue" panose="020B0604020202020204" charset="0"/>
      <p:regular r:id="rId28"/>
      <p:bold r:id="rId29"/>
      <p:italic r:id="rId30"/>
      <p:boldItalic r:id="rId31"/>
    </p:embeddedFont>
    <p:embeddedFont>
      <p:font typeface="PT Sans" panose="020B0503020203020204" pitchFamily="34" charset="0"/>
      <p:regular r:id="rId32"/>
      <p:bold r:id="rId33"/>
      <p:italic r:id="rId34"/>
      <p:boldItalic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51"/>
    <p:restoredTop sz="94673"/>
  </p:normalViewPr>
  <p:slideViewPr>
    <p:cSldViewPr snapToGrid="0">
      <p:cViewPr varScale="1">
        <p:scale>
          <a:sx n="67" d="100"/>
          <a:sy n="67" d="100"/>
        </p:scale>
        <p:origin x="965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8" name="Google Shape;388;p18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8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4" name="Google Shape;414;p19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9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7" name="Google Shape;447;p20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0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6" name="Google Shape;456;p21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7" name="Google Shape;457;p21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5" name="Google Shape;465;p22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2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7" name="Google Shape;477;p23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3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3" name="Google Shape;513;p27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1" name="Google Shape;521;p28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8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Content" userDrawn="1">
  <p:cSld name="12_Conte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/>
          <p:cNvSpPr txBox="1">
            <a:spLocks noGrp="1"/>
          </p:cNvSpPr>
          <p:nvPr>
            <p:ph type="body" idx="1"/>
          </p:nvPr>
        </p:nvSpPr>
        <p:spPr>
          <a:xfrm>
            <a:off x="457200" y="2152896"/>
            <a:ext cx="8229600" cy="4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8" name="Google Shape;138;p11"/>
          <p:cNvSpPr txBox="1">
            <a:spLocks noGrp="1"/>
          </p:cNvSpPr>
          <p:nvPr>
            <p:ph type="title"/>
          </p:nvPr>
        </p:nvSpPr>
        <p:spPr>
          <a:xfrm>
            <a:off x="457200" y="105272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None/>
              <a:defRPr sz="32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body" idx="4"/>
          </p:nvPr>
        </p:nvSpPr>
        <p:spPr>
          <a:xfrm>
            <a:off x="457201" y="318888"/>
            <a:ext cx="4572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Arial"/>
              <a:buNone/>
              <a:defRPr sz="180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ontent" userDrawn="1">
  <p:cSld name="5_Conten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2"/>
          <p:cNvSpPr txBox="1">
            <a:spLocks noGrp="1"/>
          </p:cNvSpPr>
          <p:nvPr>
            <p:ph type="body" idx="2"/>
          </p:nvPr>
        </p:nvSpPr>
        <p:spPr>
          <a:xfrm>
            <a:off x="457200" y="2264588"/>
            <a:ext cx="8229600" cy="4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4" name="Google Shape;154;p12"/>
          <p:cNvSpPr txBox="1">
            <a:spLocks noGrp="1"/>
          </p:cNvSpPr>
          <p:nvPr>
            <p:ph type="title"/>
          </p:nvPr>
        </p:nvSpPr>
        <p:spPr>
          <a:xfrm>
            <a:off x="457200" y="916724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None/>
              <a:defRPr sz="32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12"/>
          <p:cNvSpPr txBox="1">
            <a:spLocks noGrp="1"/>
          </p:cNvSpPr>
          <p:nvPr>
            <p:ph type="body" idx="3"/>
          </p:nvPr>
        </p:nvSpPr>
        <p:spPr>
          <a:xfrm>
            <a:off x="4571999" y="-1075"/>
            <a:ext cx="45720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Arial"/>
              <a:buNone/>
              <a:defRPr sz="100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56" name="Google Shape;156;p12" descr="LUC_reversed_color_notag.ti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63312" y="81988"/>
            <a:ext cx="572100" cy="73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2"/>
          <p:cNvSpPr txBox="1">
            <a:spLocks noGrp="1"/>
          </p:cNvSpPr>
          <p:nvPr>
            <p:ph type="sldNum" idx="12"/>
          </p:nvPr>
        </p:nvSpPr>
        <p:spPr>
          <a:xfrm>
            <a:off x="7299772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Content" userDrawn="1">
  <p:cSld name="20_Conten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457200" y="2021519"/>
            <a:ext cx="8229600" cy="4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title"/>
          </p:nvPr>
        </p:nvSpPr>
        <p:spPr>
          <a:xfrm>
            <a:off x="457200" y="902245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 sz="3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body" idx="2"/>
          </p:nvPr>
        </p:nvSpPr>
        <p:spPr>
          <a:xfrm>
            <a:off x="457200" y="317565"/>
            <a:ext cx="4572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Arial"/>
              <a:buNone/>
              <a:defRPr sz="180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96" name="Google Shape;196;p18"/>
          <p:cNvSpPr/>
          <p:nvPr/>
        </p:nvSpPr>
        <p:spPr>
          <a:xfrm>
            <a:off x="-3" y="6533387"/>
            <a:ext cx="9144000" cy="274200"/>
          </a:xfrm>
          <a:prstGeom prst="rect">
            <a:avLst/>
          </a:prstGeom>
          <a:solidFill>
            <a:srgbClr val="EEB11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8"/>
          <p:cNvSpPr/>
          <p:nvPr/>
        </p:nvSpPr>
        <p:spPr>
          <a:xfrm>
            <a:off x="0" y="6583680"/>
            <a:ext cx="9144000" cy="274200"/>
          </a:xfrm>
          <a:prstGeom prst="rect">
            <a:avLst/>
          </a:prstGeom>
          <a:solidFill>
            <a:srgbClr val="A3004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8"/>
          <p:cNvSpPr txBox="1"/>
          <p:nvPr/>
        </p:nvSpPr>
        <p:spPr>
          <a:xfrm>
            <a:off x="-2" y="6601372"/>
            <a:ext cx="4572000" cy="2463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201" name="Google Shape;201;p18"/>
          <p:cNvSpPr txBox="1"/>
          <p:nvPr/>
        </p:nvSpPr>
        <p:spPr>
          <a:xfrm>
            <a:off x="4571999" y="6586153"/>
            <a:ext cx="45720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rPr>
              <a:t>LOYOLA UNIVERSITY CHICAGO</a:t>
            </a:r>
            <a:endParaRPr sz="1000" b="0" i="0" u="none" strike="noStrike" cap="none">
              <a:solidFill>
                <a:srgbClr val="F2F2F2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204" name="Google Shape;204;p18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 u="heavy">
                <a:solidFill>
                  <a:schemeClr val="hlink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898989"/>
                </a:solidFill>
                <a:latin typeface="Calibri"/>
                <a:cs typeface="Calibri"/>
              </a:defRPr>
            </a:lvl1pPr>
          </a:lstStyle>
          <a:p>
            <a:pPr marL="28575">
              <a:spcBef>
                <a:spcPts val="8"/>
              </a:spcBef>
            </a:pPr>
            <a:fld id="{81D60167-4931-47E6-BA6A-407CBD079E47}" type="slidenum">
              <a:rPr lang="en-US" spc="-19" smtClean="0"/>
              <a:pPr marL="28575">
                <a:spcBef>
                  <a:spcPts val="8"/>
                </a:spcBef>
              </a:pPr>
              <a:t>‹#›</a:t>
            </a:fld>
            <a:endParaRPr lang="en-US" spc="-19" dirty="0"/>
          </a:p>
        </p:txBody>
      </p:sp>
    </p:spTree>
    <p:extLst>
      <p:ext uri="{BB962C8B-B14F-4D97-AF65-F5344CB8AC3E}">
        <p14:creationId xmlns:p14="http://schemas.microsoft.com/office/powerpoint/2010/main" val="4157597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ontent" userDrawn="1">
  <p:cSld name="4_Conten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0"/>
          <p:cNvSpPr txBox="1">
            <a:spLocks noGrp="1"/>
          </p:cNvSpPr>
          <p:nvPr>
            <p:ph type="title"/>
          </p:nvPr>
        </p:nvSpPr>
        <p:spPr>
          <a:xfrm>
            <a:off x="457200" y="736728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None/>
              <a:defRPr sz="32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body" idx="1"/>
          </p:nvPr>
        </p:nvSpPr>
        <p:spPr>
          <a:xfrm>
            <a:off x="457200" y="1701421"/>
            <a:ext cx="8229600" cy="43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6204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ntent" userDrawn="1">
  <p:cSld name="2_Content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 txBox="1">
            <a:spLocks noGrp="1"/>
          </p:cNvSpPr>
          <p:nvPr>
            <p:ph type="body" idx="1"/>
          </p:nvPr>
        </p:nvSpPr>
        <p:spPr>
          <a:xfrm>
            <a:off x="457200" y="1188142"/>
            <a:ext cx="8229600" cy="4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None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64" r:id="rId3"/>
    <p:sldLayoutId id="2147483688" r:id="rId4"/>
    <p:sldLayoutId id="214748368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None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9" name="Google Shape;209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0" name="Google Shape;210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nam04.safelinks.protection.outlook.com/?url=https%3A%2F%2Fcreativecommons.org%2Flicenses%2Fby-sa%2F3.0%2Fdeed.en&amp;data=05%7C01%7CRavi.Vadapalli%40unt.edu%7C0861dff0455c4e73fa6d08db3a104958%7C70de199207c6480fa318a1afcba03983%7C0%7C0%7C638167613841006179%7CUnknown%7CTWFpbGZsb3d8eyJWIjoiMC4wLjAwMDAiLCJQIjoiV2luMzIiLCJBTiI6Ik1haWwiLCJXVCI6Mn0%3D%7C3000%7C%7C%7C&amp;sdata=0jCFCr8VJyUutipsgx1EkqsawlYHG%2FCqyaKN0gwt6nw%3D&amp;reserved=0" TargetMode="External"/><Relationship Id="rId4" Type="http://schemas.openxmlformats.org/officeDocument/2006/relationships/hyperlink" Target="https://nam04.safelinks.protection.outlook.com/?url=https%3A%2F%2Fen.wikipedia.org%2Fwiki%2FTemplate%3ADiagnostic_testing_diagram&amp;data=05%7C01%7CRavi.Vadapalli%40unt.edu%7C0861dff0455c4e73fa6d08db3a104958%7C70de199207c6480fa318a1afcba03983%7C0%7C0%7C638167613841006179%7CUnknown%7CTWFpbGZsb3d8eyJWIjoiMC4wLjAwMDAiLCJQIjoiV2luMzIiLCJBTiI6Ik1haWwiLCJXVCI6Mn0%3D%7C3000%7C%7C%7C&amp;sdata=L%2FNptd1c2raS63IU887NBLIBnFcz9ZnP9QuqWOyGjik%3D&amp;reserved=0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bviewer.jupyter.org/github/tingxiao/CSCE5300/blob/main/Image%20Processing/Image%20Processing.ipynb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nbviewer.jupyter.org/github/tingxiao/CSCE5300/blob/main/Machine%20Learning/Classification.ipynb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327EF03-9211-2AAF-1C57-50F5900320A9}"/>
              </a:ext>
            </a:extLst>
          </p:cNvPr>
          <p:cNvSpPr txBox="1"/>
          <p:nvPr/>
        </p:nvSpPr>
        <p:spPr>
          <a:xfrm>
            <a:off x="659172" y="2644170"/>
            <a:ext cx="62249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import </a:t>
            </a:r>
            <a:r>
              <a:rPr lang="en-US" sz="2400" dirty="0" err="1">
                <a:solidFill>
                  <a:srgbClr val="0070C0"/>
                </a:solidFill>
              </a:rPr>
              <a:t>matplotlib.pyplot</a:t>
            </a:r>
            <a:r>
              <a:rPr lang="en-US" sz="2400" dirty="0">
                <a:solidFill>
                  <a:srgbClr val="0070C0"/>
                </a:solidFill>
              </a:rPr>
              <a:t> as </a:t>
            </a:r>
            <a:r>
              <a:rPr lang="en-US" sz="2400" dirty="0" err="1">
                <a:solidFill>
                  <a:srgbClr val="0070C0"/>
                </a:solidFill>
              </a:rPr>
              <a:t>plt</a:t>
            </a:r>
            <a:endParaRPr lang="en-US" sz="2400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import </a:t>
            </a:r>
            <a:r>
              <a:rPr lang="en-US" sz="2400" dirty="0" err="1">
                <a:solidFill>
                  <a:srgbClr val="0070C0"/>
                </a:solidFill>
              </a:rPr>
              <a:t>matplotlib.image</a:t>
            </a:r>
            <a:r>
              <a:rPr lang="en-US" sz="2400" dirty="0">
                <a:solidFill>
                  <a:srgbClr val="0070C0"/>
                </a:solidFill>
              </a:rPr>
              <a:t> as </a:t>
            </a:r>
            <a:r>
              <a:rPr lang="en-US" sz="2400" dirty="0" err="1">
                <a:solidFill>
                  <a:srgbClr val="0070C0"/>
                </a:solidFill>
              </a:rPr>
              <a:t>mpimg</a:t>
            </a:r>
            <a:endParaRPr lang="en-US" sz="2400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import </a:t>
            </a:r>
            <a:r>
              <a:rPr lang="en-US" sz="2400" dirty="0" err="1">
                <a:solidFill>
                  <a:srgbClr val="0070C0"/>
                </a:solidFill>
              </a:rPr>
              <a:t>numpy</a:t>
            </a:r>
            <a:r>
              <a:rPr lang="en-US" sz="2400" dirty="0">
                <a:solidFill>
                  <a:srgbClr val="0070C0"/>
                </a:solidFill>
              </a:rPr>
              <a:t> as np</a:t>
            </a:r>
          </a:p>
          <a:p>
            <a:r>
              <a:rPr lang="en-US" sz="2400" dirty="0">
                <a:solidFill>
                  <a:srgbClr val="0070C0"/>
                </a:solidFill>
              </a:rPr>
              <a:t>from PIL import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C0E14-0CA3-63BE-754E-265776DD3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Image Classification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4F51A5-7414-D027-3103-1C8796509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600" dirty="0">
                <a:latin typeface="+mj-lt"/>
              </a:rPr>
              <a:t>K-Nearest Neighbor Classification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096AF1-9A77-5064-35F0-AE380550B77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pic>
        <p:nvPicPr>
          <p:cNvPr id="1026" name="Picture 2" descr="Example of data classification using centroids and K-means.&#10;                        ">
            <a:extLst>
              <a:ext uri="{FF2B5EF4-FFF2-40B4-BE49-F238E27FC236}">
                <a16:creationId xmlns:a16="http://schemas.microsoft.com/office/drawing/2014/main" id="{EBF86C9A-0142-31FC-D455-8C8F0D710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4" y="1793234"/>
            <a:ext cx="7080196" cy="402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502E14-0632-11CF-E436-D4FD0EE25269}"/>
              </a:ext>
            </a:extLst>
          </p:cNvPr>
          <p:cNvSpPr txBox="1"/>
          <p:nvPr/>
        </p:nvSpPr>
        <p:spPr>
          <a:xfrm>
            <a:off x="5572461" y="5938221"/>
            <a:ext cx="35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CreativeCommons.org</a:t>
            </a:r>
          </a:p>
        </p:txBody>
      </p:sp>
    </p:spTree>
    <p:extLst>
      <p:ext uri="{BB962C8B-B14F-4D97-AF65-F5344CB8AC3E}">
        <p14:creationId xmlns:p14="http://schemas.microsoft.com/office/powerpoint/2010/main" val="1827750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247DD47-42C5-45A3-8998-80B5326C00C0}"/>
              </a:ext>
            </a:extLst>
          </p:cNvPr>
          <p:cNvGraphicFramePr>
            <a:graphicFrameLocks noGrp="1"/>
          </p:cNvGraphicFramePr>
          <p:nvPr/>
        </p:nvGraphicFramePr>
        <p:xfrm>
          <a:off x="2539160" y="4965094"/>
          <a:ext cx="4186592" cy="812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3296">
                  <a:extLst>
                    <a:ext uri="{9D8B030D-6E8A-4147-A177-3AD203B41FA5}">
                      <a16:colId xmlns:a16="http://schemas.microsoft.com/office/drawing/2014/main" val="279958715"/>
                    </a:ext>
                  </a:extLst>
                </a:gridCol>
                <a:gridCol w="2093296">
                  <a:extLst>
                    <a:ext uri="{9D8B030D-6E8A-4147-A177-3AD203B41FA5}">
                      <a16:colId xmlns:a16="http://schemas.microsoft.com/office/drawing/2014/main" val="2761841455"/>
                    </a:ext>
                  </a:extLst>
                </a:gridCol>
              </a:tblGrid>
              <a:tr h="406264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5044470"/>
                  </a:ext>
                </a:extLst>
              </a:tr>
              <a:tr h="406264">
                <a:tc>
                  <a:txBody>
                    <a:bodyPr/>
                    <a:lstStyle/>
                    <a:p>
                      <a:r>
                        <a:rPr lang="en-US" dirty="0"/>
                        <a:t>False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12158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7088439-94F0-464D-B252-A792E0C68DFE}"/>
              </a:ext>
            </a:extLst>
          </p:cNvPr>
          <p:cNvSpPr txBox="1"/>
          <p:nvPr/>
        </p:nvSpPr>
        <p:spPr>
          <a:xfrm>
            <a:off x="335658" y="3378464"/>
            <a:ext cx="5417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Confusion Matrix for Heart Disease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32444B-ABF1-499E-86E0-821F401C8EF2}"/>
              </a:ext>
            </a:extLst>
          </p:cNvPr>
          <p:cNvSpPr txBox="1"/>
          <p:nvPr/>
        </p:nvSpPr>
        <p:spPr>
          <a:xfrm>
            <a:off x="45348" y="5123019"/>
            <a:ext cx="864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Known Truth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F9BF896-066E-4DF8-8D0A-AE2B3A49D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2486263" y="4965095"/>
            <a:ext cx="0" cy="7481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65E27A6-E944-4403-A4DC-CE4616503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15914" y="4905963"/>
            <a:ext cx="1428278" cy="0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E49C76E-2070-4B53-B40C-C643AE79A444}"/>
              </a:ext>
            </a:extLst>
          </p:cNvPr>
          <p:cNvSpPr txBox="1"/>
          <p:nvPr/>
        </p:nvSpPr>
        <p:spPr>
          <a:xfrm>
            <a:off x="6791245" y="4606486"/>
            <a:ext cx="1861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Rows: ML predicted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A5B789-A9A4-47FF-99C7-CD5E5D5151B2}"/>
              </a:ext>
            </a:extLst>
          </p:cNvPr>
          <p:cNvSpPr txBox="1"/>
          <p:nvPr/>
        </p:nvSpPr>
        <p:spPr>
          <a:xfrm>
            <a:off x="2607177" y="4583416"/>
            <a:ext cx="1949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Has Heart Disease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2566D3-D704-491D-BF85-D84E56E6FF81}"/>
              </a:ext>
            </a:extLst>
          </p:cNvPr>
          <p:cNvSpPr txBox="1"/>
          <p:nvPr/>
        </p:nvSpPr>
        <p:spPr>
          <a:xfrm>
            <a:off x="4977561" y="4466004"/>
            <a:ext cx="155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Doesn’t have  </a:t>
            </a:r>
          </a:p>
          <a:p>
            <a:r>
              <a:rPr lang="en-US" dirty="0"/>
              <a:t>Heart 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4AF54A-7D19-49F7-99B4-B94AAA5308D5}"/>
              </a:ext>
            </a:extLst>
          </p:cNvPr>
          <p:cNvSpPr txBox="1"/>
          <p:nvPr/>
        </p:nvSpPr>
        <p:spPr>
          <a:xfrm>
            <a:off x="846389" y="4958963"/>
            <a:ext cx="1949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Has Heart Disease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6B3D33-F8D9-4375-A900-3D8ED6E9E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076876" y="5254402"/>
            <a:ext cx="1666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Doesn’t have  </a:t>
            </a:r>
          </a:p>
          <a:p>
            <a:r>
              <a:rPr lang="en-US" dirty="0"/>
              <a:t>Heart Disease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8B2F63-C7CA-443C-815C-A375B9369FF5}"/>
              </a:ext>
            </a:extLst>
          </p:cNvPr>
          <p:cNvSpPr txBox="1"/>
          <p:nvPr/>
        </p:nvSpPr>
        <p:spPr>
          <a:xfrm>
            <a:off x="837566" y="4204769"/>
            <a:ext cx="19295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Narrow" panose="020B0606020202030204" pitchFamily="34" charset="0"/>
              </a:rPr>
              <a:t>ML algorithm correctly predicted that patients have heart disease 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3410A72-F0A3-4EBE-A98C-4FB718E34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2229330" y="4737303"/>
            <a:ext cx="392959" cy="206130"/>
          </a:xfrm>
          <a:prstGeom prst="straightConnector1">
            <a:avLst/>
          </a:prstGeom>
          <a:ln w="254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86265A5-C8B2-4D41-936D-FB4A6CD06B3E}"/>
              </a:ext>
            </a:extLst>
          </p:cNvPr>
          <p:cNvSpPr txBox="1"/>
          <p:nvPr/>
        </p:nvSpPr>
        <p:spPr>
          <a:xfrm>
            <a:off x="6769835" y="3895760"/>
            <a:ext cx="20882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Narrow" panose="020B0606020202030204" pitchFamily="34" charset="0"/>
              </a:rPr>
              <a:t>Patients don’t have heart disease. But the ML algorithm predicted they do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CAF3CA6-4F65-40E8-ADC1-73AE9A8C3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6415915" y="4606486"/>
            <a:ext cx="420673" cy="382739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08495FF-35E6-4996-A84E-01CB4A791916}"/>
              </a:ext>
            </a:extLst>
          </p:cNvPr>
          <p:cNvSpPr txBox="1"/>
          <p:nvPr/>
        </p:nvSpPr>
        <p:spPr>
          <a:xfrm>
            <a:off x="7130054" y="5286150"/>
            <a:ext cx="20882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Narrow" panose="020B0606020202030204" pitchFamily="34" charset="0"/>
              </a:rPr>
              <a:t>Patients didn’t have heart disease and as well the ML algorithm.</a:t>
            </a:r>
          </a:p>
        </p:txBody>
      </p:sp>
      <p:sp>
        <p:nvSpPr>
          <p:cNvPr id="26" name="Arrow: Left 25">
            <a:extLst>
              <a:ext uri="{FF2B5EF4-FFF2-40B4-BE49-F238E27FC236}">
                <a16:creationId xmlns:a16="http://schemas.microsoft.com/office/drawing/2014/main" id="{48F1EBC6-1A6D-4BFB-B231-50E461C49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25753" y="5511331"/>
            <a:ext cx="420673" cy="113657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B3C253-3A0B-4106-820C-20F34FC945FE}"/>
              </a:ext>
            </a:extLst>
          </p:cNvPr>
          <p:cNvSpPr txBox="1"/>
          <p:nvPr/>
        </p:nvSpPr>
        <p:spPr>
          <a:xfrm>
            <a:off x="6626250" y="1400764"/>
            <a:ext cx="19799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ML Algorithm 1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6AA9AB03-6336-4333-B722-2E955C9EFC6D}"/>
              </a:ext>
            </a:extLst>
          </p:cNvPr>
          <p:cNvGraphicFramePr>
            <a:graphicFrameLocks noGrp="1"/>
          </p:cNvGraphicFramePr>
          <p:nvPr/>
        </p:nvGraphicFramePr>
        <p:xfrm>
          <a:off x="6709379" y="2955830"/>
          <a:ext cx="1739376" cy="73113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9688">
                  <a:extLst>
                    <a:ext uri="{9D8B030D-6E8A-4147-A177-3AD203B41FA5}">
                      <a16:colId xmlns:a16="http://schemas.microsoft.com/office/drawing/2014/main" val="966846675"/>
                    </a:ext>
                  </a:extLst>
                </a:gridCol>
                <a:gridCol w="869688">
                  <a:extLst>
                    <a:ext uri="{9D8B030D-6E8A-4147-A177-3AD203B41FA5}">
                      <a16:colId xmlns:a16="http://schemas.microsoft.com/office/drawing/2014/main" val="1045230606"/>
                    </a:ext>
                  </a:extLst>
                </a:gridCol>
              </a:tblGrid>
              <a:tr h="365569">
                <a:tc>
                  <a:txBody>
                    <a:bodyPr/>
                    <a:lstStyle/>
                    <a:p>
                      <a:r>
                        <a:rPr lang="en-US" dirty="0"/>
                        <a:t>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91528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r>
                        <a:rPr lang="en-US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9845290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41C10D2A-5EF2-4EF4-BBE3-0969BD1C12A5}"/>
              </a:ext>
            </a:extLst>
          </p:cNvPr>
          <p:cNvSpPr txBox="1"/>
          <p:nvPr/>
        </p:nvSpPr>
        <p:spPr>
          <a:xfrm>
            <a:off x="6635697" y="2648825"/>
            <a:ext cx="21726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ML Algorithm 2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DDDD84-1DDD-5B3B-843D-97582F8C0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Building Confusion Matrix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52E7ABA-B33C-8733-27D6-E5843732F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637408"/>
              </p:ext>
            </p:extLst>
          </p:nvPr>
        </p:nvGraphicFramePr>
        <p:xfrm>
          <a:off x="335658" y="1453840"/>
          <a:ext cx="6096000" cy="1630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112730271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72421731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16095101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84484516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902138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Chest Pain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Good Blood Circulation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Blocked Arteries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Heart Disease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619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6149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197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78252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7C3552D-17A4-5BA1-8671-EBC0B17AFE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855104"/>
              </p:ext>
            </p:extLst>
          </p:nvPr>
        </p:nvGraphicFramePr>
        <p:xfrm>
          <a:off x="6693342" y="1706441"/>
          <a:ext cx="1605534" cy="78974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9145">
                  <a:extLst>
                    <a:ext uri="{9D8B030D-6E8A-4147-A177-3AD203B41FA5}">
                      <a16:colId xmlns:a16="http://schemas.microsoft.com/office/drawing/2014/main" val="2446638651"/>
                    </a:ext>
                  </a:extLst>
                </a:gridCol>
                <a:gridCol w="896389">
                  <a:extLst>
                    <a:ext uri="{9D8B030D-6E8A-4147-A177-3AD203B41FA5}">
                      <a16:colId xmlns:a16="http://schemas.microsoft.com/office/drawing/2014/main" val="843468797"/>
                    </a:ext>
                  </a:extLst>
                </a:gridCol>
              </a:tblGrid>
              <a:tr h="378023">
                <a:tc>
                  <a:txBody>
                    <a:bodyPr/>
                    <a:lstStyle/>
                    <a:p>
                      <a:r>
                        <a:rPr lang="en-US" dirty="0"/>
                        <a:t>142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328598"/>
                  </a:ext>
                </a:extLst>
              </a:tr>
              <a:tr h="411726">
                <a:tc>
                  <a:txBody>
                    <a:bodyPr/>
                    <a:lstStyle/>
                    <a:p>
                      <a:r>
                        <a:rPr lang="en-US" dirty="0"/>
                        <a:t>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411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8339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042425" y="1068288"/>
            <a:ext cx="7061700" cy="7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3000"/>
            </a:pPr>
            <a:endParaRPr sz="30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26"/>
          <p:cNvSpPr txBox="1"/>
          <p:nvPr/>
        </p:nvSpPr>
        <p:spPr>
          <a:xfrm>
            <a:off x="5371500" y="2349750"/>
            <a:ext cx="1812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2400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Math &amp;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ctr">
              <a:buSzPts val="2400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Statistics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4122900" y="4428925"/>
            <a:ext cx="1812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2400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Domain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ctr">
              <a:buSzPts val="2400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Knowledge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6"/>
          <p:cNvSpPr txBox="1"/>
          <p:nvPr/>
        </p:nvSpPr>
        <p:spPr>
          <a:xfrm>
            <a:off x="4490700" y="2483850"/>
            <a:ext cx="987900" cy="7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p26"/>
          <p:cNvSpPr txBox="1"/>
          <p:nvPr/>
        </p:nvSpPr>
        <p:spPr>
          <a:xfrm>
            <a:off x="3834850" y="3649795"/>
            <a:ext cx="9879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Software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6"/>
          <p:cNvSpPr txBox="1"/>
          <p:nvPr/>
        </p:nvSpPr>
        <p:spPr>
          <a:xfrm>
            <a:off x="5146575" y="3606063"/>
            <a:ext cx="987900" cy="7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Research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4751975" y="3264150"/>
            <a:ext cx="4491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2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267" y="1514675"/>
            <a:ext cx="6813266" cy="368032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FFD609-E54A-98B5-C9DA-F325DB5056EF}"/>
              </a:ext>
            </a:extLst>
          </p:cNvPr>
          <p:cNvSpPr txBox="1"/>
          <p:nvPr/>
        </p:nvSpPr>
        <p:spPr>
          <a:xfrm>
            <a:off x="3968940" y="5734260"/>
            <a:ext cx="46177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“</a:t>
            </a:r>
            <a:r>
              <a:rPr lang="en-US" b="0" i="0" u="sng" dirty="0">
                <a:solidFill>
                  <a:srgbClr val="0078D7"/>
                </a:solidFill>
                <a:effectLst/>
                <a:latin typeface="Calibri" panose="020F0502020204030204" pitchFamily="34" charset="0"/>
                <a:hlinkClick r:id="rId4" tooltip="Original URL:&#10;https://en.wikipedia.org/wiki/Template:Diagnostic_testing_diagram&#10;&#10;Click to follow link."/>
              </a:rPr>
              <a:t>Diagnostic Testing Diagram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 is licensed under the </a:t>
            </a:r>
            <a:r>
              <a:rPr lang="en-US" b="0" i="0" u="sng" dirty="0">
                <a:solidFill>
                  <a:srgbClr val="0078D7"/>
                </a:solidFill>
                <a:effectLst/>
                <a:latin typeface="Calibri" panose="020F0502020204030204" pitchFamily="34" charset="0"/>
                <a:hlinkClick r:id="rId5" tooltip="Original URL:&#10;https://creativecommons.org/licenses/by-sa/3.0/deed.en&#10;&#10;Click to follow link."/>
              </a:rPr>
              <a:t>CC BY-SA 3.0 Unported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. All other content herein is licensed and copyright under different terms and by different parties.”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D26EAC-634E-8E0B-C7DD-BC47F12A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000" y="181669"/>
            <a:ext cx="8229600" cy="1143000"/>
          </a:xfrm>
        </p:spPr>
        <p:txBody>
          <a:bodyPr/>
          <a:lstStyle/>
          <a:p>
            <a:pPr algn="l"/>
            <a:r>
              <a:rPr lang="en-US" sz="3600" dirty="0"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Confusion Matrix for Accuracy of Models</a:t>
            </a:r>
            <a:br>
              <a:rPr lang="en-US" sz="3600" dirty="0">
                <a:ea typeface="Roboto"/>
                <a:cs typeface="Roboto"/>
                <a:sym typeface="Roboto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A5E809-F0D9-473B-9875-D03FBE4FB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3088" y="992430"/>
            <a:ext cx="8229600" cy="4094400"/>
          </a:xfrm>
        </p:spPr>
        <p:txBody>
          <a:bodyPr/>
          <a:lstStyle/>
          <a:p>
            <a:pPr marL="5715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learning required 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stores the entire dataset and classifies datapoints based on points in question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prediction is based on training data only! </a:t>
            </a:r>
          </a:p>
          <a:p>
            <a:pPr marL="228600" indent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Algorithm:</a:t>
            </a:r>
          </a:p>
          <a:p>
            <a:pPr marL="685800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the distance between data points.</a:t>
            </a:r>
          </a:p>
          <a:p>
            <a:pPr marL="685800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 distance array in ascending order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argsort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685800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first k-elements in the sorted list </a:t>
            </a:r>
          </a:p>
          <a:p>
            <a:pPr marL="685800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majority voting to classify new datapoint group. </a:t>
            </a:r>
          </a:p>
          <a:p>
            <a:pPr marL="1028700" lvl="1" indent="-342900">
              <a:buFont typeface="+mj-lt"/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6010A2-9784-414E-B6E5-51004AA97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755"/>
            <a:ext cx="8229600" cy="914400"/>
          </a:xfrm>
        </p:spPr>
        <p:txBody>
          <a:bodyPr/>
          <a:lstStyle/>
          <a:p>
            <a:r>
              <a:rPr lang="en-US" dirty="0"/>
              <a:t>K-Nearest Neighbor Classification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5DE69F-D1DA-42F3-ABB6-D1D5FE205581}"/>
              </a:ext>
            </a:extLst>
          </p:cNvPr>
          <p:cNvSpPr txBox="1"/>
          <p:nvPr/>
        </p:nvSpPr>
        <p:spPr>
          <a:xfrm>
            <a:off x="457200" y="5153766"/>
            <a:ext cx="7961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Metric: Euclidian Distance</a:t>
            </a:r>
          </a:p>
          <a:p>
            <a:pPr algn="ctr"/>
            <a:r>
              <a:rPr lang="en-US" sz="2000" dirty="0"/>
              <a:t>Get nearest neighbors</a:t>
            </a:r>
          </a:p>
          <a:p>
            <a:pPr algn="ctr"/>
            <a:r>
              <a:rPr lang="en-US" sz="2000" dirty="0"/>
              <a:t>Make predictions</a:t>
            </a:r>
          </a:p>
        </p:txBody>
      </p:sp>
    </p:spTree>
    <p:extLst>
      <p:ext uri="{BB962C8B-B14F-4D97-AF65-F5344CB8AC3E}">
        <p14:creationId xmlns:p14="http://schemas.microsoft.com/office/powerpoint/2010/main" val="1430571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4ACCB-74AF-46FE-D355-B1B1D6810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87" y="184069"/>
            <a:ext cx="8784097" cy="914400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K-Nearest Neighbor Algorithm for Image 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BC0E9-A59D-878F-9F98-099F6B743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247" y="1162626"/>
            <a:ext cx="8355204" cy="4347000"/>
          </a:xfrm>
        </p:spPr>
        <p:txBody>
          <a:bodyPr/>
          <a:lstStyle/>
          <a:p>
            <a:pPr marL="457200" lvl="0" indent="-342900" algn="l" rtl="0">
              <a:spcBef>
                <a:spcPts val="480"/>
              </a:spcBef>
              <a:spcAft>
                <a:spcPts val="600"/>
              </a:spcAft>
              <a:buSzPts val="1800"/>
              <a:buChar char="●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Rows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Instance (aka sample) of your data (SKU in supply chain, people in population, image in images, etc.)</a:t>
            </a:r>
          </a:p>
          <a:p>
            <a:pPr marL="457200" lvl="0" indent="-342900" algn="l" rtl="0">
              <a:spcBef>
                <a:spcPts val="0"/>
              </a:spcBef>
              <a:spcAft>
                <a:spcPts val="600"/>
              </a:spcAft>
              <a:buSzPts val="1800"/>
              <a:buChar char="●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features (observation or attribute) of your data (SKUs: how many SKUs, what type of SKUs, People: sex, disease, height)</a:t>
            </a:r>
          </a:p>
          <a:p>
            <a:pPr marL="457200" lvl="0" indent="-342900" algn="l" rtl="0">
              <a:spcBef>
                <a:spcPts val="0"/>
              </a:spcBef>
              <a:spcAft>
                <a:spcPts val="600"/>
              </a:spcAft>
              <a:buSzPts val="1800"/>
              <a:buChar char="●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what you are trying to get your system to predict (business intel, cost of care, etc.)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D67A6C-4B70-B9A4-B5BF-78276C11E7AB}"/>
              </a:ext>
            </a:extLst>
          </p:cNvPr>
          <p:cNvSpPr txBox="1"/>
          <p:nvPr/>
        </p:nvSpPr>
        <p:spPr>
          <a:xfrm>
            <a:off x="4543537" y="4570738"/>
            <a:ext cx="1144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sample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1FC493-CCD1-92E3-3DCC-D877847549CB}"/>
              </a:ext>
            </a:extLst>
          </p:cNvPr>
          <p:cNvSpPr txBox="1"/>
          <p:nvPr/>
        </p:nvSpPr>
        <p:spPr>
          <a:xfrm>
            <a:off x="2663747" y="3925003"/>
            <a:ext cx="111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feature</a:t>
            </a:r>
          </a:p>
        </p:txBody>
      </p:sp>
      <p:sp>
        <p:nvSpPr>
          <p:cNvPr id="14" name="Left Bracket 13">
            <a:extLst>
              <a:ext uri="{FF2B5EF4-FFF2-40B4-BE49-F238E27FC236}">
                <a16:creationId xmlns:a16="http://schemas.microsoft.com/office/drawing/2014/main" id="{35B996BE-C976-8A66-3279-BF3850C3E6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61271" y="4444360"/>
            <a:ext cx="301803" cy="1739174"/>
          </a:xfrm>
          <a:prstGeom prst="leftBracket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C60F6A-FAAD-BE2A-6B5C-5F62ED8FC94C}"/>
              </a:ext>
            </a:extLst>
          </p:cNvPr>
          <p:cNvSpPr txBox="1"/>
          <p:nvPr/>
        </p:nvSpPr>
        <p:spPr>
          <a:xfrm flipH="1">
            <a:off x="6680937" y="4454133"/>
            <a:ext cx="612772" cy="1754326"/>
          </a:xfrm>
          <a:prstGeom prst="rect">
            <a:avLst/>
          </a:prstGeom>
          <a:solidFill>
            <a:schemeClr val="l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Y1</a:t>
            </a:r>
          </a:p>
          <a:p>
            <a:pPr algn="ctr"/>
            <a:r>
              <a:rPr lang="en-US" sz="1800" dirty="0"/>
              <a:t>Y2</a:t>
            </a:r>
          </a:p>
          <a:p>
            <a:pPr algn="ctr"/>
            <a:r>
              <a:rPr lang="en-US" sz="1800" dirty="0"/>
              <a:t>Y3</a:t>
            </a:r>
          </a:p>
          <a:p>
            <a:pPr algn="ctr"/>
            <a:r>
              <a:rPr lang="en-US" sz="1800" dirty="0"/>
              <a:t>.</a:t>
            </a:r>
          </a:p>
          <a:p>
            <a:pPr algn="ctr"/>
            <a:r>
              <a:rPr lang="en-US" sz="1800" dirty="0"/>
              <a:t>.</a:t>
            </a:r>
          </a:p>
          <a:p>
            <a:endParaRPr lang="en-US" sz="1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DA388E-F0EE-AA14-9486-15B04289C4AD}"/>
              </a:ext>
            </a:extLst>
          </p:cNvPr>
          <p:cNvSpPr txBox="1"/>
          <p:nvPr/>
        </p:nvSpPr>
        <p:spPr>
          <a:xfrm>
            <a:off x="8156141" y="5844616"/>
            <a:ext cx="2343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19" name="Right Bracket 18">
            <a:extLst>
              <a:ext uri="{FF2B5EF4-FFF2-40B4-BE49-F238E27FC236}">
                <a16:creationId xmlns:a16="http://schemas.microsoft.com/office/drawing/2014/main" id="{CAF50DB4-91F8-13CD-A5D8-DABA5E694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8326" y="4454133"/>
            <a:ext cx="217891" cy="1735852"/>
          </a:xfrm>
          <a:prstGeom prst="rightBracket">
            <a:avLst>
              <a:gd name="adj" fmla="val 16034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513828-C165-2D9E-807D-EC80CF0A92FA}"/>
              </a:ext>
            </a:extLst>
          </p:cNvPr>
          <p:cNvSpPr txBox="1"/>
          <p:nvPr/>
        </p:nvSpPr>
        <p:spPr>
          <a:xfrm>
            <a:off x="6270483" y="3939929"/>
            <a:ext cx="1672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</a:rPr>
              <a:t>Label/Target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26662B59-439B-34D9-460E-28EFFA3E7E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2686" y="5111426"/>
            <a:ext cx="1387797" cy="113111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uble Bracket 4">
            <a:extLst>
              <a:ext uri="{FF2B5EF4-FFF2-40B4-BE49-F238E27FC236}">
                <a16:creationId xmlns:a16="http://schemas.microsoft.com/office/drawing/2014/main" id="{2D169045-C321-7F6B-5F0B-0DD85DDA9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72896" y="4039509"/>
            <a:ext cx="3035641" cy="2276308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7B8194-43D3-E7F3-C2D1-96408E653A7E}"/>
              </a:ext>
            </a:extLst>
          </p:cNvPr>
          <p:cNvSpPr txBox="1"/>
          <p:nvPr/>
        </p:nvSpPr>
        <p:spPr>
          <a:xfrm>
            <a:off x="1156909" y="4386072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a1,1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30E829-79F9-4E12-99F8-9EFC223771E9}"/>
              </a:ext>
            </a:extLst>
          </p:cNvPr>
          <p:cNvSpPr txBox="1"/>
          <p:nvPr/>
        </p:nvSpPr>
        <p:spPr>
          <a:xfrm>
            <a:off x="1959106" y="4377123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a1,2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FD9604-AF8B-DBD3-5CCB-6C0FBEAC5D55}"/>
              </a:ext>
            </a:extLst>
          </p:cNvPr>
          <p:cNvSpPr txBox="1"/>
          <p:nvPr/>
        </p:nvSpPr>
        <p:spPr>
          <a:xfrm>
            <a:off x="3481014" y="4369467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a1,n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494EE5-6F4C-5E24-6A6A-32D4D5886645}"/>
              </a:ext>
            </a:extLst>
          </p:cNvPr>
          <p:cNvSpPr txBox="1"/>
          <p:nvPr/>
        </p:nvSpPr>
        <p:spPr>
          <a:xfrm>
            <a:off x="2755089" y="4416849"/>
            <a:ext cx="475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…..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9700E8-ADD5-8A90-4D3E-308BCFCAF380}"/>
              </a:ext>
            </a:extLst>
          </p:cNvPr>
          <p:cNvSpPr txBox="1"/>
          <p:nvPr/>
        </p:nvSpPr>
        <p:spPr>
          <a:xfrm>
            <a:off x="1145815" y="575259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am,1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CA4FB0-6FF2-7645-338D-E031E3F87D85}"/>
              </a:ext>
            </a:extLst>
          </p:cNvPr>
          <p:cNvSpPr txBox="1"/>
          <p:nvPr/>
        </p:nvSpPr>
        <p:spPr>
          <a:xfrm>
            <a:off x="1146431" y="4939359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a2,1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483B07B-839E-4F69-6909-958539738DE6}"/>
              </a:ext>
            </a:extLst>
          </p:cNvPr>
          <p:cNvSpPr txBox="1"/>
          <p:nvPr/>
        </p:nvSpPr>
        <p:spPr>
          <a:xfrm>
            <a:off x="1943209" y="4939359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a2,2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DD619C-DC88-401B-8F88-5C9BC2EDD6A0}"/>
              </a:ext>
            </a:extLst>
          </p:cNvPr>
          <p:cNvSpPr txBox="1"/>
          <p:nvPr/>
        </p:nvSpPr>
        <p:spPr>
          <a:xfrm>
            <a:off x="3536766" y="4939359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a2,n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38159E-08C8-3563-98E9-CAA141BF0166}"/>
              </a:ext>
            </a:extLst>
          </p:cNvPr>
          <p:cNvSpPr txBox="1"/>
          <p:nvPr/>
        </p:nvSpPr>
        <p:spPr>
          <a:xfrm>
            <a:off x="1947413" y="576087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am,1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6190CAF-07A0-7A89-1FCC-E533477100C1}"/>
              </a:ext>
            </a:extLst>
          </p:cNvPr>
          <p:cNvSpPr txBox="1"/>
          <p:nvPr/>
        </p:nvSpPr>
        <p:spPr>
          <a:xfrm>
            <a:off x="3431858" y="581420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am,n</a:t>
            </a:r>
            <a:endParaRPr lang="en-US" sz="1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7C9131-922F-ACEB-7781-B177DA562257}"/>
              </a:ext>
            </a:extLst>
          </p:cNvPr>
          <p:cNvSpPr txBox="1"/>
          <p:nvPr/>
        </p:nvSpPr>
        <p:spPr>
          <a:xfrm>
            <a:off x="865092" y="3606020"/>
            <a:ext cx="3559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M-by-N matrix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BF901DF-076C-0372-053C-4087C65FE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90416" y="4426618"/>
            <a:ext cx="964673" cy="29203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0CD112F-1810-0E35-F208-0F36D496B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31" idx="7"/>
          </p:cNvCxnSpPr>
          <p:nvPr/>
        </p:nvCxnSpPr>
        <p:spPr>
          <a:xfrm flipV="1">
            <a:off x="2613816" y="4227299"/>
            <a:ext cx="379017" cy="2420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0E9054B-F423-B63A-2856-1400DF310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156909" y="4939359"/>
            <a:ext cx="2951628" cy="391937"/>
          </a:xfrm>
          <a:prstGeom prst="rect">
            <a:avLst/>
          </a:prstGeom>
          <a:noFill/>
          <a:ln w="41275"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FA0387E-6EA6-9811-73BC-B040E504A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4192983" y="4838535"/>
            <a:ext cx="631733" cy="2728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461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6"/>
          <p:cNvSpPr txBox="1">
            <a:spLocks noGrp="1"/>
          </p:cNvSpPr>
          <p:nvPr>
            <p:ph type="title" idx="4294967295"/>
          </p:nvPr>
        </p:nvSpPr>
        <p:spPr>
          <a:xfrm>
            <a:off x="0" y="48427"/>
            <a:ext cx="8229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>
                <a:latin typeface="Arial Narrow" panose="020B0606020202030204" pitchFamily="34" charset="0"/>
              </a:rPr>
              <a:t>k-NN with images</a:t>
            </a:r>
            <a:endParaRPr sz="3600" dirty="0">
              <a:latin typeface="Arial Narrow" panose="020B0606020202030204" pitchFamily="34" charset="0"/>
            </a:endParaRPr>
          </a:p>
        </p:txBody>
      </p:sp>
      <p:sp>
        <p:nvSpPr>
          <p:cNvPr id="517" name="Google Shape;517;p46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518" name="Google Shape;518;p46"/>
          <p:cNvSpPr txBox="1"/>
          <p:nvPr/>
        </p:nvSpPr>
        <p:spPr>
          <a:xfrm>
            <a:off x="122100" y="675175"/>
            <a:ext cx="8899800" cy="51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Libs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dirty="0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import </a:t>
            </a:r>
            <a:r>
              <a:rPr lang="en-US" sz="2200" dirty="0" err="1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matplotlib.pyplot</a:t>
            </a:r>
            <a:r>
              <a:rPr lang="en-US" sz="2200" dirty="0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as </a:t>
            </a:r>
            <a:r>
              <a:rPr lang="en-US" sz="2200" dirty="0" err="1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plt</a:t>
            </a:r>
            <a:r>
              <a:rPr lang="en-US" sz="2200" dirty="0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; </a:t>
            </a:r>
            <a:r>
              <a:rPr lang="en-US" sz="2200" dirty="0" err="1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matplotlib.image</a:t>
            </a:r>
            <a:r>
              <a:rPr lang="en-US" sz="2200" dirty="0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as </a:t>
            </a:r>
            <a:r>
              <a:rPr lang="en-US" sz="2200" dirty="0" err="1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mpimg</a:t>
            </a:r>
            <a:endParaRPr lang="en-US" sz="2200" dirty="0"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dirty="0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from PIL import Image; import </a:t>
            </a:r>
            <a:r>
              <a:rPr lang="en-US" sz="2200" dirty="0" err="1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numpy</a:t>
            </a:r>
            <a:r>
              <a:rPr lang="en-US" sz="2200" dirty="0"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as np</a:t>
            </a: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2200" b="1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Create your classifier:</a:t>
            </a:r>
            <a:endParaRPr sz="2200" b="1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38761D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from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 </a:t>
            </a:r>
            <a:r>
              <a:rPr lang="en-US" sz="2200" b="0" i="0" u="none" strike="noStrike" cap="none" dirty="0" err="1">
                <a:solidFill>
                  <a:srgbClr val="0000FF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sklearn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 </a:t>
            </a:r>
            <a:r>
              <a:rPr lang="en-US" sz="2200" b="0" i="0" u="none" strike="noStrike" cap="none" dirty="0">
                <a:solidFill>
                  <a:srgbClr val="38761D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import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 neighbors</a:t>
            </a:r>
            <a:endParaRPr sz="2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PT Sans"/>
              <a:cs typeface="Times New Roman" panose="02020603050405020304" pitchFamily="18" charset="0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k1 =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neighbors.KNeighborsClassifier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(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n_neighbors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=1, weights='distance')</a:t>
            </a:r>
            <a:endParaRPr sz="2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PT Sans"/>
              <a:cs typeface="Times New Roman" panose="02020603050405020304" pitchFamily="18" charset="0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Train your classifier:</a:t>
            </a:r>
            <a:endParaRPr sz="2200" b="1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k1.fit(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training_data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,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training_target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)</a:t>
            </a:r>
            <a:endParaRPr sz="2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PT Sans"/>
              <a:cs typeface="Times New Roman" panose="02020603050405020304" pitchFamily="18" charset="0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Predict the class of the test images:</a:t>
            </a:r>
            <a:endParaRPr sz="2200" b="1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k1_pred = k1.predict(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test_data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T Sans"/>
                <a:cs typeface="Times New Roman" panose="02020603050405020304" pitchFamily="18" charset="0"/>
                <a:sym typeface="PT Sans"/>
              </a:rPr>
              <a:t>)</a:t>
            </a:r>
            <a:endParaRPr sz="2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PT Sans"/>
              <a:cs typeface="Times New Roman" panose="02020603050405020304" pitchFamily="18" charset="0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1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(Note: you need to put the test data into the standard form as well)</a:t>
            </a:r>
            <a:endParaRPr sz="2200" b="0" i="1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7"/>
          <p:cNvSpPr txBox="1">
            <a:spLocks noGrp="1"/>
          </p:cNvSpPr>
          <p:nvPr>
            <p:ph type="title" idx="4294967295"/>
          </p:nvPr>
        </p:nvSpPr>
        <p:spPr>
          <a:xfrm>
            <a:off x="244150" y="48427"/>
            <a:ext cx="8229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>
                <a:latin typeface="Arial Narrow" panose="020B0606020202030204" pitchFamily="34" charset="0"/>
              </a:rPr>
              <a:t>KNN </a:t>
            </a:r>
            <a:r>
              <a:rPr lang="en-US" sz="3600" dirty="0">
                <a:latin typeface="Arial Narrow" panose="020B0606020202030204" pitchFamily="34" charset="0"/>
              </a:rPr>
              <a:t>with images</a:t>
            </a:r>
            <a:endParaRPr sz="3600" dirty="0">
              <a:latin typeface="Arial Narrow" panose="020B0606020202030204" pitchFamily="34" charset="0"/>
            </a:endParaRPr>
          </a:p>
        </p:txBody>
      </p:sp>
      <p:sp>
        <p:nvSpPr>
          <p:cNvPr id="525" name="Google Shape;525;p47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526" name="Google Shape;526;p47"/>
          <p:cNvSpPr txBox="1"/>
          <p:nvPr/>
        </p:nvSpPr>
        <p:spPr>
          <a:xfrm>
            <a:off x="244150" y="1041625"/>
            <a:ext cx="8229600" cy="51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Char char="●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Follow our tutorials</a:t>
            </a:r>
            <a:endParaRPr sz="28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marR="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Char char="-"/>
            </a:pPr>
            <a:r>
              <a:rPr lang="en-US" sz="2800" b="0" i="0" u="sng" strike="noStrike" cap="none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Image processing</a:t>
            </a:r>
            <a:endParaRPr sz="28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marR="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Char char="-"/>
            </a:pPr>
            <a:r>
              <a:rPr lang="en-US" sz="2800" b="0" i="0" u="sng" strike="noStrike" cap="none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k-NN Classification</a:t>
            </a:r>
            <a:endParaRPr sz="2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1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7"/>
          <p:cNvSpPr txBox="1">
            <a:spLocks noGrp="1"/>
          </p:cNvSpPr>
          <p:nvPr>
            <p:ph type="title" idx="4294967295"/>
          </p:nvPr>
        </p:nvSpPr>
        <p:spPr>
          <a:xfrm>
            <a:off x="457200" y="265647"/>
            <a:ext cx="8229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Pixels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2" name="Google Shape;392;p37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93" name="Google Shape;393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93050" y="1220025"/>
            <a:ext cx="8757900" cy="9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A 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pixel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is the smallest little square that can be displayed on the screen or monitor.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A (raster-based) image is defined by an array of pixels with dimensions of width and height.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For example: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M x N pixels</a:t>
            </a:r>
            <a:endParaRPr sz="2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4" name="Google Shape;394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00698" y="3590748"/>
            <a:ext cx="294600" cy="306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5581" y="3590748"/>
            <a:ext cx="294600" cy="306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49966" y="3592981"/>
            <a:ext cx="294600" cy="306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39646" y="6053050"/>
            <a:ext cx="294600" cy="306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08776" y="6049706"/>
            <a:ext cx="294600" cy="306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03054" y="6049706"/>
            <a:ext cx="294600" cy="306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02929" y="3592981"/>
            <a:ext cx="3540000" cy="2766600"/>
          </a:xfrm>
          <a:prstGeom prst="rect">
            <a:avLst/>
          </a:prstGeom>
          <a:noFill/>
          <a:ln w="317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37"/>
          <p:cNvSpPr txBox="1"/>
          <p:nvPr/>
        </p:nvSpPr>
        <p:spPr>
          <a:xfrm>
            <a:off x="5820502" y="3074950"/>
            <a:ext cx="1372200" cy="3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Direction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02" name="Google Shape;402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450562" y="3428062"/>
            <a:ext cx="1742100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403" name="Google Shape;403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07824" y="4146307"/>
            <a:ext cx="0" cy="164610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404" name="Google Shape;404;p37"/>
          <p:cNvSpPr txBox="1"/>
          <p:nvPr/>
        </p:nvSpPr>
        <p:spPr>
          <a:xfrm rot="-5400000">
            <a:off x="3482925" y="4681751"/>
            <a:ext cx="1259700" cy="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Direction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37"/>
          <p:cNvSpPr txBox="1"/>
          <p:nvPr/>
        </p:nvSpPr>
        <p:spPr>
          <a:xfrm>
            <a:off x="4532240" y="3263143"/>
            <a:ext cx="271500" cy="3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37"/>
          <p:cNvSpPr txBox="1"/>
          <p:nvPr/>
        </p:nvSpPr>
        <p:spPr>
          <a:xfrm>
            <a:off x="4805072" y="3263073"/>
            <a:ext cx="271500" cy="3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37"/>
          <p:cNvSpPr txBox="1"/>
          <p:nvPr/>
        </p:nvSpPr>
        <p:spPr>
          <a:xfrm>
            <a:off x="4172115" y="3592910"/>
            <a:ext cx="271500" cy="3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37"/>
          <p:cNvSpPr txBox="1"/>
          <p:nvPr/>
        </p:nvSpPr>
        <p:spPr>
          <a:xfrm>
            <a:off x="7688300" y="3263150"/>
            <a:ext cx="435300" cy="3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37"/>
          <p:cNvSpPr txBox="1"/>
          <p:nvPr/>
        </p:nvSpPr>
        <p:spPr>
          <a:xfrm>
            <a:off x="4141625" y="6005063"/>
            <a:ext cx="332400" cy="3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37"/>
          <p:cNvSpPr txBox="1"/>
          <p:nvPr/>
        </p:nvSpPr>
        <p:spPr>
          <a:xfrm>
            <a:off x="5132510" y="3542644"/>
            <a:ext cx="309000" cy="3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37"/>
          <p:cNvSpPr txBox="1"/>
          <p:nvPr/>
        </p:nvSpPr>
        <p:spPr>
          <a:xfrm rot="-5400000">
            <a:off x="4467924" y="3973816"/>
            <a:ext cx="306900" cy="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8"/>
          <p:cNvSpPr txBox="1">
            <a:spLocks noGrp="1"/>
          </p:cNvSpPr>
          <p:nvPr>
            <p:ph type="title" idx="4294967295"/>
          </p:nvPr>
        </p:nvSpPr>
        <p:spPr>
          <a:xfrm>
            <a:off x="457200" y="265647"/>
            <a:ext cx="8229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Accessing each pixel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8" name="Google Shape;418;p38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419" name="Google Shape;419;p38"/>
          <p:cNvSpPr txBox="1"/>
          <p:nvPr/>
        </p:nvSpPr>
        <p:spPr>
          <a:xfrm>
            <a:off x="244125" y="1160163"/>
            <a:ext cx="8638200" cy="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38761D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import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</a:t>
            </a:r>
            <a:r>
              <a:rPr lang="en-US" sz="2400" b="0" i="0" u="none" strike="noStrike" cap="none" dirty="0" err="1">
                <a:solidFill>
                  <a:srgbClr val="1155CC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matplotlib.image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</a:t>
            </a:r>
            <a:r>
              <a:rPr lang="en-US" sz="2400" b="0" i="0" u="none" strike="noStrike" cap="none" dirty="0">
                <a:solidFill>
                  <a:srgbClr val="38761D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as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</a:t>
            </a:r>
            <a:r>
              <a:rPr lang="en-US" sz="2400" b="0" i="0" u="none" strike="noStrike" cap="none" dirty="0" err="1">
                <a:solidFill>
                  <a:srgbClr val="1155CC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mpimg</a:t>
            </a:r>
            <a:endParaRPr sz="2400" b="0" i="0" u="none" strike="noStrike" cap="none" dirty="0">
              <a:solidFill>
                <a:srgbClr val="1155CC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img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 =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mpimg.imread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(</a:t>
            </a:r>
            <a:r>
              <a:rPr lang="en-US" sz="2400" b="0" i="0" u="none" strike="noStrike" cap="none" dirty="0">
                <a:solidFill>
                  <a:srgbClr val="99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'</a:t>
            </a:r>
            <a:r>
              <a:rPr lang="en-US" sz="2400" b="0" i="0" u="none" strike="noStrike" cap="none" dirty="0" err="1">
                <a:solidFill>
                  <a:srgbClr val="99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sample_image.jpg</a:t>
            </a:r>
            <a:r>
              <a:rPr lang="en-US" sz="2400" b="0" i="0" u="none" strike="noStrike" cap="none" dirty="0">
                <a:solidFill>
                  <a:srgbClr val="99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'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)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pixel =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img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[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x,y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]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0" name="Google Shape;420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4745" y="2981958"/>
            <a:ext cx="327600" cy="343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85793" y="4332410"/>
            <a:ext cx="327600" cy="343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76815" y="2992432"/>
            <a:ext cx="327600" cy="343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04553" y="2992432"/>
            <a:ext cx="327600" cy="343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88106" y="2994932"/>
            <a:ext cx="327600" cy="343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76637" y="5749572"/>
            <a:ext cx="327600" cy="343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85793" y="5745827"/>
            <a:ext cx="327600" cy="343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02062" y="5745827"/>
            <a:ext cx="327600" cy="343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79294" y="2994932"/>
            <a:ext cx="3934200" cy="3097800"/>
          </a:xfrm>
          <a:prstGeom prst="rect">
            <a:avLst/>
          </a:prstGeom>
          <a:noFill/>
          <a:ln w="317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38"/>
          <p:cNvSpPr txBox="1"/>
          <p:nvPr/>
        </p:nvSpPr>
        <p:spPr>
          <a:xfrm>
            <a:off x="3408823" y="2440934"/>
            <a:ext cx="121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Direction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0" name="Google Shape;430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2206425" y="3179519"/>
            <a:ext cx="1810500" cy="0"/>
          </a:xfrm>
          <a:prstGeom prst="straightConnector1">
            <a:avLst/>
          </a:prstGeom>
          <a:noFill/>
          <a:ln w="31750" cap="flat" cmpd="sng">
            <a:solidFill>
              <a:srgbClr val="0070C0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431" name="Google Shape;431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2206368" y="3171302"/>
            <a:ext cx="1500" cy="1364400"/>
          </a:xfrm>
          <a:prstGeom prst="straightConnector1">
            <a:avLst/>
          </a:prstGeom>
          <a:noFill/>
          <a:ln w="31750" cap="flat" cmpd="sng">
            <a:solidFill>
              <a:srgbClr val="0070C0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432" name="Google Shape;432;p38"/>
          <p:cNvSpPr txBox="1"/>
          <p:nvPr/>
        </p:nvSpPr>
        <p:spPr>
          <a:xfrm rot="-5400000">
            <a:off x="1037503" y="4312685"/>
            <a:ext cx="121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Direction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38"/>
          <p:cNvSpPr txBox="1"/>
          <p:nvPr/>
        </p:nvSpPr>
        <p:spPr>
          <a:xfrm>
            <a:off x="2111871" y="2625600"/>
            <a:ext cx="30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38"/>
          <p:cNvSpPr txBox="1"/>
          <p:nvPr/>
        </p:nvSpPr>
        <p:spPr>
          <a:xfrm>
            <a:off x="2415101" y="2625521"/>
            <a:ext cx="30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8"/>
          <p:cNvSpPr txBox="1"/>
          <p:nvPr/>
        </p:nvSpPr>
        <p:spPr>
          <a:xfrm>
            <a:off x="1711622" y="2994853"/>
            <a:ext cx="30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38"/>
          <p:cNvSpPr txBox="1"/>
          <p:nvPr/>
        </p:nvSpPr>
        <p:spPr>
          <a:xfrm>
            <a:off x="5675301" y="2625600"/>
            <a:ext cx="428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38"/>
          <p:cNvSpPr txBox="1"/>
          <p:nvPr/>
        </p:nvSpPr>
        <p:spPr>
          <a:xfrm>
            <a:off x="1752975" y="5749575"/>
            <a:ext cx="369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70016" y="4332410"/>
            <a:ext cx="418200" cy="387300"/>
          </a:xfrm>
          <a:prstGeom prst="rect">
            <a:avLst/>
          </a:prstGeom>
          <a:solidFill>
            <a:srgbClr val="A30042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9" name="Google Shape;439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4275337" y="4212403"/>
            <a:ext cx="1401300" cy="28500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440" name="Google Shape;440;p38"/>
          <p:cNvSpPr txBox="1"/>
          <p:nvPr/>
        </p:nvSpPr>
        <p:spPr>
          <a:xfrm>
            <a:off x="5676637" y="3889237"/>
            <a:ext cx="2137500" cy="646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each pixel, we access by (x,y)</a:t>
            </a:r>
            <a:endParaRPr sz="1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41" name="Google Shape;441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2206424" y="4526029"/>
            <a:ext cx="1810500" cy="0"/>
          </a:xfrm>
          <a:prstGeom prst="straightConnector1">
            <a:avLst/>
          </a:prstGeom>
          <a:noFill/>
          <a:ln w="12700" cap="flat" cmpd="sng">
            <a:solidFill>
              <a:srgbClr val="0070C0"/>
            </a:solidFill>
            <a:prstDash val="dash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442" name="Google Shape;442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3998970" y="3164067"/>
            <a:ext cx="1500" cy="1364400"/>
          </a:xfrm>
          <a:prstGeom prst="straightConnector1">
            <a:avLst/>
          </a:prstGeom>
          <a:noFill/>
          <a:ln w="12700" cap="flat" cmpd="sng">
            <a:solidFill>
              <a:srgbClr val="0070C0"/>
            </a:solidFill>
            <a:prstDash val="dash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443" name="Google Shape;443;p38"/>
          <p:cNvSpPr txBox="1"/>
          <p:nvPr/>
        </p:nvSpPr>
        <p:spPr>
          <a:xfrm>
            <a:off x="2877530" y="2977203"/>
            <a:ext cx="4284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4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38"/>
          <p:cNvSpPr txBox="1"/>
          <p:nvPr/>
        </p:nvSpPr>
        <p:spPr>
          <a:xfrm>
            <a:off x="2212720" y="3422857"/>
            <a:ext cx="439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sz="4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9"/>
          <p:cNvSpPr txBox="1">
            <a:spLocks noGrp="1"/>
          </p:cNvSpPr>
          <p:nvPr>
            <p:ph type="title" idx="4294967295"/>
          </p:nvPr>
        </p:nvSpPr>
        <p:spPr>
          <a:xfrm>
            <a:off x="457200" y="265647"/>
            <a:ext cx="8229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Pixel values (grayscale)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1" name="Google Shape;451;p39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452" name="Google Shape;452;p39"/>
          <p:cNvSpPr txBox="1"/>
          <p:nvPr/>
        </p:nvSpPr>
        <p:spPr>
          <a:xfrm>
            <a:off x="193050" y="1220025"/>
            <a:ext cx="8950800" cy="9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A grayscale image of M x N pixels is represented by an M x N array, each element representing the brightness of the pixel.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Pixel values: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Black: 0</a:t>
            </a:r>
            <a:endParaRPr sz="18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White: 255</a:t>
            </a:r>
            <a:endParaRPr sz="18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Gray: in between</a:t>
            </a:r>
            <a:endParaRPr sz="18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53" name="Google Shape;453;p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25577"/>
          <a:stretch/>
        </p:blipFill>
        <p:spPr>
          <a:xfrm>
            <a:off x="2927250" y="2176725"/>
            <a:ext cx="5968918" cy="42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0"/>
          <p:cNvSpPr txBox="1">
            <a:spLocks noGrp="1"/>
          </p:cNvSpPr>
          <p:nvPr>
            <p:ph type="title" idx="4294967295"/>
          </p:nvPr>
        </p:nvSpPr>
        <p:spPr>
          <a:xfrm>
            <a:off x="457200" y="265647"/>
            <a:ext cx="8229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Pixel values (color)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0" name="Google Shape;460;p40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461" name="Google Shape;461;p40"/>
          <p:cNvSpPr txBox="1"/>
          <p:nvPr/>
        </p:nvSpPr>
        <p:spPr>
          <a:xfrm>
            <a:off x="193050" y="1220025"/>
            <a:ext cx="8810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A color image is represented by an M x N x 3 array.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62" name="Google Shape;462;p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2292" t="27649" r="69357" b="44976"/>
          <a:stretch/>
        </p:blipFill>
        <p:spPr>
          <a:xfrm>
            <a:off x="457200" y="1768724"/>
            <a:ext cx="7933765" cy="371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1"/>
          <p:cNvSpPr txBox="1">
            <a:spLocks noGrp="1"/>
          </p:cNvSpPr>
          <p:nvPr>
            <p:ph type="title" idx="4294967295"/>
          </p:nvPr>
        </p:nvSpPr>
        <p:spPr>
          <a:xfrm>
            <a:off x="457200" y="265647"/>
            <a:ext cx="8229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Pixel values (color + transparency)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9" name="Google Shape;469;p41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470" name="Google Shape;470;p41"/>
          <p:cNvSpPr txBox="1"/>
          <p:nvPr/>
        </p:nvSpPr>
        <p:spPr>
          <a:xfrm>
            <a:off x="193050" y="1220025"/>
            <a:ext cx="8810700" cy="13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Some types of images are represented by M x N x 4 arrays, where the 4th number (alpha) defines the amount of transparency in the images.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PT Sans"/>
              <a:cs typeface="Times New Roman" panose="02020603050405020304" pitchFamily="18" charset="0"/>
              <a:sym typeface="PT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71" name="Google Shape;471;p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90250" y="2938050"/>
            <a:ext cx="6141550" cy="3070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2" name="Google Shape;472;p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76175" y="3594875"/>
            <a:ext cx="5400" cy="175710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473" name="Google Shape;473;p41"/>
          <p:cNvSpPr txBox="1"/>
          <p:nvPr/>
        </p:nvSpPr>
        <p:spPr>
          <a:xfrm>
            <a:off x="366625" y="2762950"/>
            <a:ext cx="102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alpha = 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(opaque)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41"/>
          <p:cNvSpPr txBox="1"/>
          <p:nvPr/>
        </p:nvSpPr>
        <p:spPr>
          <a:xfrm>
            <a:off x="366625" y="5599500"/>
            <a:ext cx="102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alpha = 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(invisible)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2"/>
          <p:cNvSpPr txBox="1">
            <a:spLocks noGrp="1"/>
          </p:cNvSpPr>
          <p:nvPr>
            <p:ph type="title" idx="4294967295"/>
          </p:nvPr>
        </p:nvSpPr>
        <p:spPr>
          <a:xfrm>
            <a:off x="457200" y="265647"/>
            <a:ext cx="8229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Additive vs subtractive colors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1" name="Google Shape;481;p42"/>
          <p:cNvSpPr txBox="1">
            <a:spLocks noGrp="1"/>
          </p:cNvSpPr>
          <p:nvPr>
            <p:ph type="sldNum" idx="12"/>
          </p:nvPr>
        </p:nvSpPr>
        <p:spPr>
          <a:xfrm>
            <a:off x="7315196" y="6587323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482" name="Google Shape;482;p42"/>
          <p:cNvSpPr txBox="1"/>
          <p:nvPr/>
        </p:nvSpPr>
        <p:spPr>
          <a:xfrm>
            <a:off x="193050" y="1220025"/>
            <a:ext cx="8810700" cy="13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RGB values in defining pictures are additive colors, which behave differently in combination than mixing the same colors with paints (subtractive colors).</a:t>
            </a:r>
            <a:endParaRPr sz="2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Helvetica Neue"/>
              <a:cs typeface="Times New Roman" panose="02020603050405020304" pitchFamily="18" charset="0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83" name="Google Shape;483;p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100" y="2655225"/>
            <a:ext cx="7711800" cy="385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A00F30-2488-9E97-283E-17AACAEA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069" y="136550"/>
            <a:ext cx="8229600" cy="1143000"/>
          </a:xfrm>
        </p:spPr>
        <p:txBody>
          <a:bodyPr/>
          <a:lstStyle/>
          <a:p>
            <a:pPr algn="l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K-Nearest Neighbor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D864FA-4467-474B-AACB-25FF3A2B6C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Bayes Classifier: </a:t>
            </a:r>
          </a:p>
          <a:p>
            <a:r>
              <a:rPr lang="en-US" sz="2400" u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 rate is minimized. </a:t>
            </a:r>
          </a:p>
          <a:p>
            <a:r>
              <a:rPr lang="en-US" sz="2400" u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Assigns observations to a class based on predictor values. </a:t>
            </a:r>
          </a:p>
          <a:p>
            <a:r>
              <a:rPr lang="en-US" sz="2400" u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Impossible to know clear boundary!  </a:t>
            </a:r>
          </a:p>
          <a:p>
            <a:endParaRPr lang="en-US" sz="2400" b="1" u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u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KNN classifier </a:t>
            </a:r>
            <a:r>
              <a:rPr lang="en-US" sz="2400" u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estimates 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sz="2400" u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conditional distribution of Y=f(X) 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sz="2400" u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Assign to class with highest estimated probability. </a:t>
            </a:r>
          </a:p>
          <a:p>
            <a:pPr marL="228600" indent="0"/>
            <a:endParaRPr lang="en-US" sz="1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DAC723-3ABC-4C53-9239-3BB11FD9104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02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4F51A5-7414-D027-3103-1C8796509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600" dirty="0">
                <a:latin typeface="+mj-lt"/>
              </a:rPr>
              <a:t>K-Nearest Neighbor Classification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096AF1-9A77-5064-35F0-AE380550B77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AE5C76-2668-DEAF-BC54-FBDB27FB0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" y="1718852"/>
            <a:ext cx="7213002" cy="37266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7A2A2E-A0FE-581D-A5D4-257227D558F8}"/>
              </a:ext>
            </a:extLst>
          </p:cNvPr>
          <p:cNvSpPr txBox="1"/>
          <p:nvPr/>
        </p:nvSpPr>
        <p:spPr>
          <a:xfrm>
            <a:off x="5572461" y="5938221"/>
            <a:ext cx="35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CreativeCommons.org</a:t>
            </a:r>
          </a:p>
        </p:txBody>
      </p:sp>
    </p:spTree>
    <p:extLst>
      <p:ext uri="{BB962C8B-B14F-4D97-AF65-F5344CB8AC3E}">
        <p14:creationId xmlns:p14="http://schemas.microsoft.com/office/powerpoint/2010/main" val="694482051"/>
      </p:ext>
    </p:extLst>
  </p:cSld>
  <p:clrMapOvr>
    <a:masterClrMapping/>
  </p:clrMapOvr>
</p:sld>
</file>

<file path=ppt/theme/theme1.xml><?xml version="1.0" encoding="utf-8"?>
<a:theme xmlns:a="http://schemas.openxmlformats.org/drawingml/2006/main" name="_powerPointMaster_university_myriadMinio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_powerPointMaster_university_myriadMinio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4272</TotalTime>
  <Words>808</Words>
  <Application>Microsoft Office PowerPoint</Application>
  <PresentationFormat>On-screen Show (4:3)</PresentationFormat>
  <Paragraphs>232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Roboto</vt:lpstr>
      <vt:lpstr>Arial</vt:lpstr>
      <vt:lpstr>Calibri</vt:lpstr>
      <vt:lpstr>Helvetica Neue</vt:lpstr>
      <vt:lpstr>PT Sans</vt:lpstr>
      <vt:lpstr>Times New Roman</vt:lpstr>
      <vt:lpstr>Arial Narrow</vt:lpstr>
      <vt:lpstr>_powerPointMaster_university_myriadMinion</vt:lpstr>
      <vt:lpstr>_powerPointMaster_university_myriadMinion</vt:lpstr>
      <vt:lpstr>Image Classification</vt:lpstr>
      <vt:lpstr>Pixels</vt:lpstr>
      <vt:lpstr>Accessing each pixel</vt:lpstr>
      <vt:lpstr>Pixel values (grayscale)</vt:lpstr>
      <vt:lpstr>Pixel values (color)</vt:lpstr>
      <vt:lpstr>Pixel values (color + transparency)</vt:lpstr>
      <vt:lpstr>Additive vs subtractive colors</vt:lpstr>
      <vt:lpstr>K-Nearest Neighbor Classifier</vt:lpstr>
      <vt:lpstr>K-Nearest Neighbor Classification</vt:lpstr>
      <vt:lpstr>K-Nearest Neighbor Classification</vt:lpstr>
      <vt:lpstr>Building Confusion Matrix</vt:lpstr>
      <vt:lpstr>Confusion Matrix for Accuracy of Models </vt:lpstr>
      <vt:lpstr>K-Nearest Neighbor Classification</vt:lpstr>
      <vt:lpstr>K-Nearest Neighbor Algorithm for Image Processing</vt:lpstr>
      <vt:lpstr>k-NN with images</vt:lpstr>
      <vt:lpstr>KNN with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Vadapalli, Ravi</cp:lastModifiedBy>
  <cp:revision>17</cp:revision>
  <dcterms:modified xsi:type="dcterms:W3CDTF">2023-10-25T21:44:25Z</dcterms:modified>
</cp:coreProperties>
</file>